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Feu clic per a moure la diapositiva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2000" b="0" strike="noStrike" spc="-1">
                <a:latin typeface="Arial"/>
              </a:rPr>
              <a:t>Feu clic per a editar el format de les notes</a:t>
            </a:r>
          </a:p>
        </p:txBody>
      </p:sp>
      <p:sp>
        <p:nvSpPr>
          <p:cNvPr id="1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&lt;capçalera&gt;</a:t>
            </a:r>
          </a:p>
        </p:txBody>
      </p:sp>
      <p:sp>
        <p:nvSpPr>
          <p:cNvPr id="1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a-ES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&lt;peu de pàgina&gt;</a:t>
            </a:r>
          </a:p>
        </p:txBody>
      </p:sp>
      <p:sp>
        <p:nvSpPr>
          <p:cNvPr id="1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3E315E0-75FA-47B3-BAE5-89F0263D8EC4}" type="slidenum">
              <a:rPr lang="ca-ES" sz="1400" b="0" strike="noStrike" spc="-1">
                <a:latin typeface="Times New Roman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83EA21A-94D6-4AAE-8E93-C92102C84E0D}" type="slidenum">
              <a:rPr lang="es-ES" sz="1200" b="0" strike="noStrike" spc="-1">
                <a:latin typeface="+mn-lt"/>
              </a:rPr>
              <a:t>2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583A9D9-8CDD-4464-9B9E-9B7CD8C27113}" type="slidenum">
              <a:rPr lang="es-ES" sz="1200" b="0" strike="noStrike" spc="-1">
                <a:latin typeface="+mn-lt"/>
              </a:rPr>
              <a:t>7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1100" b="0" strike="noStrike" spc="-1">
                <a:solidFill>
                  <a:srgbClr val="A6A6A6"/>
                </a:solidFill>
                <a:latin typeface="Open Sans Light"/>
                <a:ea typeface="Open Sans Light"/>
              </a:rPr>
              <a:t>Direcció insular d'Esports - Consell de Mallorca</a:t>
            </a:r>
            <a:endParaRPr lang="ca-ES" sz="11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Feu clic per a editar el format del text del títol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40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" name="CustomShape 4" hidden="1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5" hidden="1"/>
          <p:cNvSpPr/>
          <p:nvPr/>
        </p:nvSpPr>
        <p:spPr>
          <a:xfrm>
            <a:off x="731880" y="57456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6" hidden="1"/>
          <p:cNvSpPr/>
          <p:nvPr/>
        </p:nvSpPr>
        <p:spPr>
          <a:xfrm>
            <a:off x="731880" y="57636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4320" y="272880"/>
            <a:ext cx="566280" cy="568080"/>
          </a:xfrm>
          <a:prstGeom prst="rect">
            <a:avLst/>
          </a:prstGeom>
          <a:ln w="9525">
            <a:noFill/>
          </a:ln>
        </p:spPr>
      </p:pic>
      <p:pic>
        <p:nvPicPr>
          <p:cNvPr id="46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8440"/>
            <a:ext cx="566280" cy="566280"/>
          </a:xfrm>
          <a:prstGeom prst="rect">
            <a:avLst/>
          </a:prstGeom>
          <a:ln w="9525">
            <a:noFill/>
          </a:ln>
        </p:spPr>
      </p:pic>
      <p:grpSp>
        <p:nvGrpSpPr>
          <p:cNvPr id="47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48" name="CustomShape 8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" name="CustomShape 9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0" name="CustomShape 10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990720" y="1017720"/>
            <a:ext cx="7178400" cy="48304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990720" y="1009800"/>
            <a:ext cx="7179840" cy="483192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770040" y="701640"/>
            <a:ext cx="566280" cy="56808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7855200" y="749160"/>
            <a:ext cx="566280" cy="566280"/>
          </a:xfrm>
          <a:prstGeom prst="rect">
            <a:avLst/>
          </a:prstGeom>
          <a:ln w="9525">
            <a:noFill/>
          </a:ln>
        </p:spPr>
      </p:pic>
      <p:sp>
        <p:nvSpPr>
          <p:cNvPr id="55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>
            <a:normAutofit fontScale="91000"/>
          </a:bodyPr>
          <a:lstStyle/>
          <a:p>
            <a:pPr algn="ctr">
              <a:lnSpc>
                <a:spcPct val="100000"/>
              </a:lnSpc>
            </a:pPr>
            <a:r>
              <a:rPr lang="es-ES" sz="4800" b="0" strike="noStrike" spc="-1">
                <a:solidFill>
                  <a:srgbClr val="000000"/>
                </a:solidFill>
                <a:latin typeface="Constantia"/>
              </a:rPr>
              <a:t>Haga clic para modificar el estilo de título del patrón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14"/>
          <p:cNvSpPr>
            <a:spLocks noGrp="1"/>
          </p:cNvSpPr>
          <p:nvPr>
            <p:ph type="dt"/>
          </p:nvPr>
        </p:nvSpPr>
        <p:spPr>
          <a:xfrm>
            <a:off x="6770520" y="5357880"/>
            <a:ext cx="1213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C65841-0143-4597-ABA9-D6411C158688}" type="datetime">
              <a:rPr lang="es-ES" sz="1200" b="0" strike="noStrike" spc="-1">
                <a:solidFill>
                  <a:srgbClr val="465E9C"/>
                </a:solidFill>
                <a:latin typeface="Rage Italic"/>
              </a:rPr>
              <a:t>01/08/2023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7" name="PlaceHolder 15"/>
          <p:cNvSpPr>
            <a:spLocks noGrp="1"/>
          </p:cNvSpPr>
          <p:nvPr>
            <p:ph type="ftr"/>
          </p:nvPr>
        </p:nvSpPr>
        <p:spPr>
          <a:xfrm>
            <a:off x="1174680" y="5357880"/>
            <a:ext cx="5033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58" name="PlaceHolder 16"/>
          <p:cNvSpPr>
            <a:spLocks noGrp="1"/>
          </p:cNvSpPr>
          <p:nvPr>
            <p:ph type="sldNum"/>
          </p:nvPr>
        </p:nvSpPr>
        <p:spPr>
          <a:xfrm>
            <a:off x="6213600" y="535788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F2D82B0-7FD6-4A58-88C7-6388BAB5136B}" type="slidenum">
              <a:rPr lang="es-ES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  <p:sp>
        <p:nvSpPr>
          <p:cNvPr id="59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Franklin Gothic Book"/>
              </a:rPr>
              <a:t>Feu clic per a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Franklin Gothic Book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Franklin Gothic Book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strike="noStrike" spc="-1">
                <a:solidFill>
                  <a:srgbClr val="000000"/>
                </a:solidFill>
                <a:latin typeface="Franklin Gothic Book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ranklin Gothic Book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ranklin Gothic Book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Franklin Gothic Book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7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731880" y="57456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6"/>
          <p:cNvSpPr/>
          <p:nvPr/>
        </p:nvSpPr>
        <p:spPr>
          <a:xfrm>
            <a:off x="731880" y="57636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tile/>
          </a:blipFill>
          <a:ln w="6350">
            <a:noFill/>
          </a:ln>
          <a:effectLst>
            <a:outerShdw blurRad="10160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4320" y="272880"/>
            <a:ext cx="566280" cy="568080"/>
          </a:xfrm>
          <a:prstGeom prst="rect">
            <a:avLst/>
          </a:prstGeom>
          <a:ln w="9525">
            <a:noFill/>
          </a:ln>
        </p:spPr>
      </p:pic>
      <p:pic>
        <p:nvPicPr>
          <p:cNvPr id="103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480" y="298440"/>
            <a:ext cx="566280" cy="566280"/>
          </a:xfrm>
          <a:prstGeom prst="rect">
            <a:avLst/>
          </a:prstGeom>
          <a:ln w="9525">
            <a:noFill/>
          </a:ln>
        </p:spPr>
      </p:pic>
      <p:sp>
        <p:nvSpPr>
          <p:cNvPr id="104" name="PlaceHolder 7"/>
          <p:cNvSpPr>
            <a:spLocks noGrp="1"/>
          </p:cNvSpPr>
          <p:nvPr>
            <p:ph type="title"/>
          </p:nvPr>
        </p:nvSpPr>
        <p:spPr>
          <a:xfrm>
            <a:off x="1095480" y="817560"/>
            <a:ext cx="6963840" cy="1201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onstantia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8"/>
          <p:cNvSpPr>
            <a:spLocks noGrp="1"/>
          </p:cNvSpPr>
          <p:nvPr>
            <p:ph type="body"/>
          </p:nvPr>
        </p:nvSpPr>
        <p:spPr>
          <a:xfrm>
            <a:off x="1463760" y="2119320"/>
            <a:ext cx="6195600" cy="3603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s-ES" sz="2400" b="0" strike="noStrike" spc="-1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</a:p>
          <a:p>
            <a:pPr marL="639720" lvl="1" indent="-272520">
              <a:lnSpc>
                <a:spcPct val="10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s-ES" sz="2200" b="0" strike="noStrike" spc="-1">
                <a:solidFill>
                  <a:srgbClr val="000000"/>
                </a:solidFill>
                <a:latin typeface="Franklin Gothic Book"/>
              </a:rPr>
              <a:t>Segundo nivel</a:t>
            </a:r>
          </a:p>
          <a:p>
            <a:pPr marL="914400" lvl="2" indent="-228240">
              <a:lnSpc>
                <a:spcPct val="100000"/>
              </a:lnSpc>
              <a:spcBef>
                <a:spcPts val="40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s-ES" sz="2000" b="0" strike="noStrike" spc="-1">
                <a:solidFill>
                  <a:srgbClr val="000000"/>
                </a:solidFill>
                <a:latin typeface="Franklin Gothic Book"/>
              </a:rPr>
              <a:t>Tercer nivel</a:t>
            </a:r>
          </a:p>
          <a:p>
            <a:pPr marL="1279440" lvl="3" indent="-228240">
              <a:lnSpc>
                <a:spcPct val="100000"/>
              </a:lnSpc>
              <a:spcBef>
                <a:spcPts val="36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s-ES" sz="1800" b="0" strike="noStrike" spc="-1">
                <a:solidFill>
                  <a:srgbClr val="000000"/>
                </a:solidFill>
                <a:latin typeface="Franklin Gothic Book"/>
              </a:rPr>
              <a:t>Cuarto nivel</a:t>
            </a:r>
          </a:p>
          <a:p>
            <a:pPr marL="1644480" lvl="4" indent="-228240">
              <a:lnSpc>
                <a:spcPct val="10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es-ES" sz="1600" b="0" strike="noStrike" spc="-1">
                <a:solidFill>
                  <a:srgbClr val="000000"/>
                </a:solidFill>
                <a:latin typeface="Franklin Gothic Book"/>
              </a:rPr>
              <a:t>Quinto nivel</a:t>
            </a:r>
          </a:p>
        </p:txBody>
      </p:sp>
      <p:sp>
        <p:nvSpPr>
          <p:cNvPr id="106" name="PlaceHolder 9"/>
          <p:cNvSpPr>
            <a:spLocks noGrp="1"/>
          </p:cNvSpPr>
          <p:nvPr>
            <p:ph type="dt"/>
          </p:nvPr>
        </p:nvSpPr>
        <p:spPr>
          <a:xfrm>
            <a:off x="6454800" y="5808600"/>
            <a:ext cx="1212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C14FB2C-BF15-4693-97FA-D6D0C9B1A3A6}" type="datetime">
              <a:rPr lang="es-ES" sz="1200" b="0" strike="noStrike" spc="-1">
                <a:solidFill>
                  <a:srgbClr val="465E9C"/>
                </a:solidFill>
                <a:latin typeface="Rage Italic"/>
              </a:rPr>
              <a:t>01/08/2023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107" name="PlaceHolder 10"/>
          <p:cNvSpPr>
            <a:spLocks noGrp="1"/>
          </p:cNvSpPr>
          <p:nvPr>
            <p:ph type="ftr"/>
          </p:nvPr>
        </p:nvSpPr>
        <p:spPr>
          <a:xfrm>
            <a:off x="914400" y="5808600"/>
            <a:ext cx="5540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108" name="PlaceHolder 11"/>
          <p:cNvSpPr>
            <a:spLocks noGrp="1"/>
          </p:cNvSpPr>
          <p:nvPr>
            <p:ph type="sldNum"/>
          </p:nvPr>
        </p:nvSpPr>
        <p:spPr>
          <a:xfrm>
            <a:off x="7670880" y="580860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26ACDE-F4F7-492F-8421-2C3A62163A3A}" type="slidenum">
              <a:rPr lang="es-ES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1100" b="0" strike="noStrike" spc="-1">
                <a:solidFill>
                  <a:srgbClr val="A6A6A6"/>
                </a:solidFill>
                <a:latin typeface="Open Sans Light"/>
                <a:ea typeface="Open Sans Light"/>
              </a:rPr>
              <a:t>Direcció insular d'Esports - Consell de Mallorca</a:t>
            </a:r>
            <a:endParaRPr lang="ca-ES" sz="1100" b="0" strike="noStrike" spc="-1">
              <a:latin typeface="Times New Roman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074600" y="1268640"/>
            <a:ext cx="6994080" cy="3016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9600" b="1" strike="noStrike" spc="-1">
                <a:solidFill>
                  <a:srgbClr val="FFFFFF"/>
                </a:solidFill>
                <a:latin typeface="Open Sans"/>
              </a:rPr>
              <a:t>Mou-te amb salut</a:t>
            </a:r>
            <a:endParaRPr lang="ca-ES" sz="9600" b="0" strike="noStrike" spc="-1">
              <a:latin typeface="Arial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2" y="5109607"/>
            <a:ext cx="1811081" cy="72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095480" y="1021462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En </a:t>
            </a:r>
            <a:r>
              <a:rPr lang="es-ES" sz="3200" b="0" strike="noStrike" spc="-1" dirty="0" err="1">
                <a:solidFill>
                  <a:srgbClr val="465E9C"/>
                </a:solidFill>
                <a:latin typeface="Open Sans"/>
              </a:rPr>
              <a:t>què</a:t>
            </a: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 </a:t>
            </a:r>
            <a:r>
              <a:rPr lang="es-ES" sz="3200" b="0" strike="noStrike" spc="-1" dirty="0" err="1">
                <a:solidFill>
                  <a:srgbClr val="465E9C"/>
                </a:solidFill>
                <a:latin typeface="Open Sans"/>
              </a:rPr>
              <a:t>consisteix</a:t>
            </a: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 el programa?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1095480" y="2018880"/>
            <a:ext cx="6963840" cy="38581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272880" indent="-272520"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s-ES" sz="2400" b="1" strike="noStrike" spc="-1" dirty="0">
                <a:solidFill>
                  <a:srgbClr val="000000"/>
                </a:solidFill>
                <a:latin typeface="Open Sans"/>
              </a:rPr>
              <a:t>TEMPORALITZACIÓ (de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Open Sans"/>
              </a:rPr>
              <a:t>setembre</a:t>
            </a:r>
            <a:r>
              <a:rPr lang="es-ES" sz="2400" b="1" strike="noStrike" spc="-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Open Sans"/>
              </a:rPr>
              <a:t>juny</a:t>
            </a:r>
            <a:r>
              <a:rPr lang="es-ES" sz="2400" b="1" strike="noStrike" spc="-1" dirty="0">
                <a:solidFill>
                  <a:srgbClr val="000000"/>
                </a:solidFill>
                <a:latin typeface="Open Sans"/>
              </a:rPr>
              <a:t>)</a:t>
            </a: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Open Sans"/>
              </a:rPr>
              <a:t> 2 SESSIONS SETMANALS </a:t>
            </a:r>
            <a:r>
              <a:rPr dirty="0"/>
              <a:t/>
            </a:r>
            <a:br>
              <a:rPr dirty="0"/>
            </a:br>
            <a:r>
              <a:rPr lang="es-ES" sz="2400" b="0" strike="noStrike" spc="-1" dirty="0" err="1">
                <a:solidFill>
                  <a:srgbClr val="000000"/>
                </a:solidFill>
                <a:latin typeface="Open Sans"/>
              </a:rPr>
              <a:t>opció</a:t>
            </a:r>
            <a:r>
              <a:rPr lang="es-ES" sz="2400" b="0" strike="noStrike" spc="-1" dirty="0">
                <a:solidFill>
                  <a:srgbClr val="000000"/>
                </a:solidFill>
                <a:latin typeface="Open Sans"/>
              </a:rPr>
              <a:t> 1:</a:t>
            </a: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ES" sz="1700" b="0" strike="noStrike" spc="-1" dirty="0">
                <a:solidFill>
                  <a:srgbClr val="465E9C"/>
                </a:solidFill>
                <a:latin typeface="Open Sans"/>
              </a:rPr>
              <a:t>	- 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1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sessió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de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treball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de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tonificació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muscular.    </a:t>
            </a:r>
            <a:r>
              <a:rPr dirty="0"/>
              <a:t/>
            </a:r>
            <a:br>
              <a:rPr dirty="0"/>
            </a:b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- 1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sessió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de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treball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cardiovascular. </a:t>
            </a:r>
            <a:r>
              <a:rPr lang="es-ES" sz="1800" b="0" i="1" strike="noStrike" spc="-1" dirty="0">
                <a:solidFill>
                  <a:srgbClr val="465E9C"/>
                </a:solidFill>
                <a:latin typeface="Open Sans"/>
              </a:rPr>
              <a:t>Caminada saludable.</a:t>
            </a:r>
            <a:endParaRPr lang="es-ES" sz="18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s-ES" sz="2200" b="0" strike="noStrike" spc="-1" dirty="0">
                <a:solidFill>
                  <a:srgbClr val="000000"/>
                </a:solidFill>
                <a:latin typeface="Open Sans"/>
              </a:rPr>
              <a:t> 	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Open Sans"/>
              </a:rPr>
              <a:t>opció</a:t>
            </a:r>
            <a:r>
              <a:rPr lang="es-ES" sz="2200" b="0" strike="noStrike" spc="-1" dirty="0">
                <a:solidFill>
                  <a:srgbClr val="000000"/>
                </a:solidFill>
                <a:latin typeface="Open Sans"/>
              </a:rPr>
              <a:t> 2:</a:t>
            </a:r>
            <a:endParaRPr lang="es-ES" sz="22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s-ES" sz="2200" b="0" strike="noStrike" spc="-1" dirty="0">
                <a:solidFill>
                  <a:srgbClr val="000000"/>
                </a:solidFill>
                <a:latin typeface="Open Sans"/>
              </a:rPr>
              <a:t>	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- 2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sessions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de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treball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de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</a:rPr>
              <a:t>tonificació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muscular</a:t>
            </a:r>
            <a:r>
              <a:rPr lang="es-ES" sz="2400" b="0" strike="noStrike" spc="-1" dirty="0">
                <a:solidFill>
                  <a:srgbClr val="465E9C"/>
                </a:solidFill>
                <a:latin typeface="Open Sans"/>
              </a:rPr>
              <a:t>. </a:t>
            </a: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3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es-ES" sz="2200" b="0" strike="noStrike" spc="-1" dirty="0">
                <a:solidFill>
                  <a:srgbClr val="000000"/>
                </a:solidFill>
                <a:latin typeface="Open Sans"/>
              </a:rPr>
              <a:t>HORARIS</a:t>
            </a:r>
            <a:endParaRPr lang="es-ES" sz="22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9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465E9C"/>
                </a:solidFill>
                <a:latin typeface="Open Sans"/>
              </a:rPr>
              <a:t> 	A definir </a:t>
            </a:r>
            <a:r>
              <a:rPr lang="es-ES" sz="2000" b="0" strike="noStrike" spc="-1" dirty="0" err="1" smtClean="0">
                <a:solidFill>
                  <a:srgbClr val="465E9C"/>
                </a:solidFill>
                <a:latin typeface="Open Sans"/>
              </a:rPr>
              <a:t>segons</a:t>
            </a:r>
            <a:r>
              <a:rPr lang="es-ES" sz="2000" b="0" strike="noStrike" spc="-1" dirty="0" smtClean="0">
                <a:solidFill>
                  <a:srgbClr val="465E9C"/>
                </a:solidFill>
                <a:latin typeface="Open Sans"/>
              </a:rPr>
              <a:t> </a:t>
            </a:r>
            <a:r>
              <a:rPr lang="es-ES" sz="2000" b="0" strike="noStrike" spc="-1" dirty="0" err="1" smtClean="0">
                <a:solidFill>
                  <a:srgbClr val="465E9C"/>
                </a:solidFill>
                <a:latin typeface="Open Sans"/>
              </a:rPr>
              <a:t>disponibilitat</a:t>
            </a:r>
            <a:endParaRPr lang="es-ES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255" name="Imatge 6"/>
          <p:cNvPicPr/>
          <p:nvPr/>
        </p:nvPicPr>
        <p:blipFill>
          <a:blip r:embed="rId2"/>
          <a:stretch/>
        </p:blipFill>
        <p:spPr>
          <a:xfrm>
            <a:off x="5553529" y="4555440"/>
            <a:ext cx="2263680" cy="1326600"/>
          </a:xfrm>
          <a:prstGeom prst="rect">
            <a:avLst/>
          </a:prstGeom>
          <a:ln w="0">
            <a:noFill/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" y="747000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116000" y="1125360"/>
            <a:ext cx="6963840" cy="10069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En </a:t>
            </a:r>
            <a:r>
              <a:rPr lang="es-ES" sz="3200" b="0" strike="noStrike" spc="-1" dirty="0" err="1">
                <a:solidFill>
                  <a:srgbClr val="465E9C"/>
                </a:solidFill>
                <a:latin typeface="Open Sans"/>
              </a:rPr>
              <a:t>què</a:t>
            </a: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 </a:t>
            </a:r>
            <a:r>
              <a:rPr lang="es-ES" sz="3200" b="0" strike="noStrike" spc="-1" dirty="0" err="1">
                <a:solidFill>
                  <a:srgbClr val="465E9C"/>
                </a:solidFill>
                <a:latin typeface="Open Sans"/>
              </a:rPr>
              <a:t>consisteix</a:t>
            </a:r>
            <a:r>
              <a:rPr lang="es-ES" sz="3200" b="0" strike="noStrike" spc="-1" dirty="0">
                <a:solidFill>
                  <a:srgbClr val="465E9C"/>
                </a:solidFill>
                <a:latin typeface="Open Sans"/>
              </a:rPr>
              <a:t> el programa?</a:t>
            </a:r>
            <a:endParaRPr lang="es-E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476360" y="1772640"/>
            <a:ext cx="5831640" cy="352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80000"/>
              </a:lnSpc>
              <a:spcBef>
                <a:spcPts val="519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8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es-ES" sz="2400" b="0" strike="noStrike" spc="-1">
                <a:solidFill>
                  <a:srgbClr val="465E9C"/>
                </a:solidFill>
                <a:latin typeface="Open Sans"/>
              </a:rPr>
              <a:t>Sessions d’exercici físic saludable.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8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s-ES" sz="2400" b="0" strike="noStrike" spc="-1">
                <a:solidFill>
                  <a:srgbClr val="465E9C"/>
                </a:solidFill>
                <a:latin typeface="Open Sans"/>
              </a:rPr>
              <a:t> 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457200">
              <a:lnSpc>
                <a:spcPct val="8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s-ES" sz="2200" b="1" strike="noStrike" spc="-1">
                <a:solidFill>
                  <a:srgbClr val="465E9C"/>
                </a:solidFill>
                <a:latin typeface="Open Sans"/>
              </a:rPr>
              <a:t>Tonificació muscular. </a:t>
            </a:r>
            <a:r>
              <a:rPr lang="es-ES" sz="2200" b="0" strike="noStrike" spc="-1">
                <a:solidFill>
                  <a:srgbClr val="000000"/>
                </a:solidFill>
                <a:latin typeface="Open Sans"/>
              </a:rPr>
              <a:t>Per treballar les qualitats físiques bàsiques (força i moviment articular).</a:t>
            </a:r>
            <a:endParaRPr lang="es-ES" sz="22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457200">
              <a:lnSpc>
                <a:spcPct val="80000"/>
              </a:lnSpc>
              <a:spcBef>
                <a:spcPts val="439"/>
              </a:spcBef>
              <a:tabLst>
                <a:tab pos="0" algn="l"/>
              </a:tabLst>
            </a:pPr>
            <a:endParaRPr lang="es-ES" sz="22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457200">
              <a:lnSpc>
                <a:spcPct val="8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s-ES" sz="2200" b="1" strike="noStrike" spc="-1">
                <a:solidFill>
                  <a:srgbClr val="465E9C"/>
                </a:solidFill>
                <a:latin typeface="Open Sans"/>
              </a:rPr>
              <a:t>Caminades saludables</a:t>
            </a:r>
            <a:r>
              <a:rPr lang="es-ES" sz="2200" b="0" strike="noStrike" spc="-1">
                <a:solidFill>
                  <a:srgbClr val="465E9C"/>
                </a:solidFill>
                <a:latin typeface="Open Sans"/>
              </a:rPr>
              <a:t>. </a:t>
            </a:r>
            <a:r>
              <a:rPr lang="es-ES" sz="2200" b="0" strike="noStrike" spc="-1">
                <a:solidFill>
                  <a:srgbClr val="000000"/>
                </a:solidFill>
                <a:latin typeface="Open Sans"/>
              </a:rPr>
              <a:t>Treballar la resistència</a:t>
            </a:r>
            <a:endParaRPr lang="es-ES" sz="22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261" name="Imatge 1"/>
          <p:cNvPicPr/>
          <p:nvPr/>
        </p:nvPicPr>
        <p:blipFill>
          <a:blip r:embed="rId2"/>
          <a:stretch/>
        </p:blipFill>
        <p:spPr>
          <a:xfrm>
            <a:off x="1479960" y="4640760"/>
            <a:ext cx="2027520" cy="1224360"/>
          </a:xfrm>
          <a:prstGeom prst="rect">
            <a:avLst/>
          </a:prstGeom>
          <a:ln w="0">
            <a:noFill/>
          </a:ln>
        </p:spPr>
      </p:pic>
      <p:pic>
        <p:nvPicPr>
          <p:cNvPr id="262" name="Imatge 2"/>
          <p:cNvPicPr/>
          <p:nvPr/>
        </p:nvPicPr>
        <p:blipFill>
          <a:blip r:embed="rId3"/>
          <a:stretch/>
        </p:blipFill>
        <p:spPr>
          <a:xfrm>
            <a:off x="6175080" y="4528588"/>
            <a:ext cx="1722600" cy="1252800"/>
          </a:xfrm>
          <a:prstGeom prst="rect">
            <a:avLst/>
          </a:prstGeom>
          <a:ln w="0">
            <a:noFill/>
          </a:ln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7" y="755138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198080" y="994396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ES" sz="2800" b="0" strike="noStrike" spc="-1" dirty="0">
                <a:solidFill>
                  <a:srgbClr val="465E9C"/>
                </a:solidFill>
                <a:latin typeface="Open Sans"/>
              </a:rPr>
              <a:t>BENEFICIS PER ALS MUNICIPIS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1463760" y="2119320"/>
            <a:ext cx="619560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1. Fomentar un </a:t>
            </a:r>
            <a:r>
              <a:rPr lang="es-ES" sz="1800" b="1" strike="noStrike" spc="-1">
                <a:solidFill>
                  <a:srgbClr val="465E9C"/>
                </a:solidFill>
                <a:latin typeface="Open Sans"/>
                <a:ea typeface="Open Sans"/>
              </a:rPr>
              <a:t>municipi actiu</a:t>
            </a: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. </a:t>
            </a:r>
            <a:endParaRPr lang="es-ES" sz="18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t/>
            </a:r>
            <a:br/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2. </a:t>
            </a:r>
            <a:r>
              <a:rPr lang="es-ES" sz="1800" b="1" strike="noStrike" spc="-1">
                <a:solidFill>
                  <a:srgbClr val="465E9C"/>
                </a:solidFill>
                <a:latin typeface="Open Sans"/>
                <a:ea typeface="Open Sans"/>
              </a:rPr>
              <a:t>Generar entorns actius</a:t>
            </a: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en el municipi.</a:t>
            </a:r>
            <a:r>
              <a:t/>
            </a:r>
            <a:br/>
            <a:r>
              <a:t/>
            </a:r>
            <a:br/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3. Augmentar </a:t>
            </a:r>
            <a:r>
              <a:rPr lang="es-ES" sz="1800" b="1" strike="noStrike" spc="-1">
                <a:solidFill>
                  <a:srgbClr val="465E9C"/>
                </a:solidFill>
                <a:latin typeface="Open Sans"/>
                <a:ea typeface="Open Sans"/>
              </a:rPr>
              <a:t>la sociabilitat</a:t>
            </a: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entre els veïns participants del programa.</a:t>
            </a:r>
            <a:r>
              <a:t/>
            </a:r>
            <a:br/>
            <a:r>
              <a:t/>
            </a:r>
            <a:br/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4. Fomentar </a:t>
            </a:r>
            <a:r>
              <a:rPr lang="es-ES" sz="1800" b="1" strike="noStrike" spc="-1">
                <a:solidFill>
                  <a:srgbClr val="465E9C"/>
                </a:solidFill>
                <a:latin typeface="Open Sans"/>
                <a:ea typeface="Open Sans"/>
              </a:rPr>
              <a:t>l’activitat física a l’aire lliure</a:t>
            </a: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i l’</a:t>
            </a:r>
            <a:r>
              <a:rPr lang="es-ES" sz="1800" b="1" strike="noStrike" spc="-1">
                <a:solidFill>
                  <a:srgbClr val="465E9C"/>
                </a:solidFill>
                <a:latin typeface="Open Sans"/>
                <a:ea typeface="Open Sans"/>
              </a:rPr>
              <a:t>adherència</a:t>
            </a:r>
            <a:r>
              <a:rPr lang="es-ES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a zones del municipi per fer exercici.  </a:t>
            </a:r>
            <a:endParaRPr lang="es-E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65" name="Picture 3"/>
          <p:cNvPicPr/>
          <p:nvPr/>
        </p:nvPicPr>
        <p:blipFill>
          <a:blip r:embed="rId2"/>
          <a:stretch/>
        </p:blipFill>
        <p:spPr>
          <a:xfrm>
            <a:off x="2411640" y="4653000"/>
            <a:ext cx="4536720" cy="1584000"/>
          </a:xfrm>
          <a:prstGeom prst="rect">
            <a:avLst/>
          </a:prstGeom>
          <a:ln w="9525">
            <a:noFill/>
          </a:ln>
        </p:spPr>
      </p:pic>
      <p:sp>
        <p:nvSpPr>
          <p:cNvPr id="266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4" y="716694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1261440" y="129852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ES" sz="4000" b="0" strike="noStrike" spc="-1">
                <a:solidFill>
                  <a:srgbClr val="465E9C"/>
                </a:solidFill>
                <a:latin typeface="Open Sans"/>
              </a:rPr>
              <a:t>INSCRIPCIÓ AL PROGRAMA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1949400" y="2019240"/>
            <a:ext cx="525636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985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s-ES" sz="2400" b="0" strike="noStrike" spc="-1">
                <a:solidFill>
                  <a:srgbClr val="000000"/>
                </a:solidFill>
                <a:latin typeface="Open Sans"/>
              </a:rPr>
              <a:t>EN LÍNIA MITJANÇANT FORMULARI D’INSCRIPCIÓ AL PROGRAMA.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s-ES" sz="1600" b="0" i="1" strike="noStrike" spc="-1">
                <a:solidFill>
                  <a:srgbClr val="465E9C"/>
                </a:solidFill>
                <a:latin typeface="Open Sans"/>
              </a:rPr>
              <a:t>        </a:t>
            </a:r>
            <a:endParaRPr lang="es-ES" sz="16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3600000" y="3240000"/>
            <a:ext cx="1980000" cy="1731600"/>
          </a:xfrm>
          <a:prstGeom prst="rect">
            <a:avLst/>
          </a:prstGeom>
          <a:ln w="9525">
            <a:noFill/>
          </a:ln>
        </p:spPr>
      </p:pic>
      <p:sp>
        <p:nvSpPr>
          <p:cNvPr id="272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8" y="743116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116000" y="83664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600" b="0" strike="noStrike" spc="-1">
                <a:solidFill>
                  <a:srgbClr val="465E9C"/>
                </a:solidFill>
                <a:latin typeface="Open Sans"/>
              </a:rPr>
              <a:t>Novetat!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463760" y="1700640"/>
            <a:ext cx="6195600" cy="424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SESSIONS </a:t>
            </a:r>
            <a:r>
              <a:rPr lang="es-ES" sz="2400" b="0" strike="noStrike" spc="-1" dirty="0" smtClean="0">
                <a:solidFill>
                  <a:srgbClr val="000000"/>
                </a:solidFill>
                <a:latin typeface="Open Sans"/>
                <a:ea typeface="Open Sans"/>
              </a:rPr>
              <a:t>ONLINE</a:t>
            </a: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  <a:tabLst>
                <a:tab pos="0" algn="l"/>
              </a:tabLst>
            </a:pPr>
            <a:r>
              <a:rPr lang="ca-E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Classes dirigides amb una </a:t>
            </a:r>
            <a:r>
              <a:rPr lang="ca-ES" sz="2400" b="0" strike="noStrike" spc="-1" dirty="0">
                <a:solidFill>
                  <a:srgbClr val="465E9C"/>
                </a:solidFill>
                <a:latin typeface="Open Sans"/>
                <a:ea typeface="Open Sans"/>
              </a:rPr>
              <a:t>temàtica específica</a:t>
            </a:r>
            <a:r>
              <a:rPr lang="ca-E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per seguir actius amb consells del nostre servei mèdic.</a:t>
            </a: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479"/>
              </a:spcBef>
              <a:tabLst>
                <a:tab pos="0" algn="l"/>
              </a:tabLst>
            </a:pPr>
            <a:endParaRPr lang="es-ES" sz="24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765796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115640" y="1196640"/>
            <a:ext cx="6943680" cy="822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a-ES" sz="4400" b="0" strike="noStrike" spc="-1">
                <a:solidFill>
                  <a:srgbClr val="465E9C"/>
                </a:solidFill>
                <a:latin typeface="Constantia"/>
              </a:rPr>
              <a:t>Històric 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1463760" y="2119320"/>
            <a:ext cx="619560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a-ES" sz="24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2022-23 hem arribat a 37 municipis.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a-ES" sz="2400" b="1" strike="noStrike" spc="-1">
                <a:solidFill>
                  <a:srgbClr val="465E9C"/>
                </a:solidFill>
                <a:latin typeface="Open Sans"/>
                <a:ea typeface="Open Sans"/>
              </a:rPr>
              <a:t>68 grups han fet activitat de manera permanent.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a-ES" sz="2400" b="1" strike="noStrike" spc="-1">
                <a:solidFill>
                  <a:srgbClr val="465E9C"/>
                </a:solidFill>
                <a:latin typeface="Open Sans"/>
                <a:ea typeface="Open Sans"/>
              </a:rPr>
              <a:t>Participació de 1.300 participants.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83" name="Imatge 4"/>
          <p:cNvPicPr/>
          <p:nvPr/>
        </p:nvPicPr>
        <p:blipFill>
          <a:blip r:embed="rId2"/>
          <a:stretch/>
        </p:blipFill>
        <p:spPr>
          <a:xfrm>
            <a:off x="1691640" y="4293000"/>
            <a:ext cx="2076120" cy="1247400"/>
          </a:xfrm>
          <a:prstGeom prst="rect">
            <a:avLst/>
          </a:prstGeom>
          <a:ln w="0">
            <a:noFill/>
          </a:ln>
        </p:spPr>
      </p:pic>
      <p:pic>
        <p:nvPicPr>
          <p:cNvPr id="284" name="Imatge 5"/>
          <p:cNvPicPr/>
          <p:nvPr/>
        </p:nvPicPr>
        <p:blipFill>
          <a:blip r:embed="rId3"/>
          <a:stretch/>
        </p:blipFill>
        <p:spPr>
          <a:xfrm>
            <a:off x="4716000" y="4278960"/>
            <a:ext cx="2095200" cy="1275840"/>
          </a:xfrm>
          <a:prstGeom prst="rect">
            <a:avLst/>
          </a:prstGeom>
          <a:ln w="0">
            <a:noFill/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40" y="754778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746360" y="1168560"/>
            <a:ext cx="5722560" cy="1828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b="0" strike="noStrike" spc="-1">
                <a:solidFill>
                  <a:srgbClr val="465E9C"/>
                </a:solidFill>
                <a:latin typeface="Open Sans"/>
              </a:rPr>
              <a:t>MOU-TE AMB SALUT </a:t>
            </a:r>
            <a:r>
              <a:t/>
            </a:r>
            <a:br/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727280" y="3736800"/>
            <a:ext cx="5711400" cy="15235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  <p:pic>
        <p:nvPicPr>
          <p:cNvPr id="205" name="Picture 2"/>
          <p:cNvPicPr/>
          <p:nvPr/>
        </p:nvPicPr>
        <p:blipFill>
          <a:blip r:embed="rId4"/>
          <a:stretch/>
        </p:blipFill>
        <p:spPr>
          <a:xfrm>
            <a:off x="1619280" y="2576520"/>
            <a:ext cx="5976720" cy="2684160"/>
          </a:xfrm>
          <a:prstGeom prst="rect">
            <a:avLst/>
          </a:prstGeom>
          <a:ln w="9525"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4611960" y="5492520"/>
            <a:ext cx="380952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465E9C"/>
                </a:solidFill>
                <a:latin typeface="Open Sans"/>
              </a:rPr>
              <a:t>esports.conselldemallorca.cat</a:t>
            </a:r>
            <a:endParaRPr lang="ca-ES" sz="1400" b="0" strike="noStrike" spc="-1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1043640" y="55173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6" y="1143166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116000" y="83664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600" b="0" strike="noStrike" spc="-1" dirty="0" err="1">
                <a:solidFill>
                  <a:srgbClr val="465E9C"/>
                </a:solidFill>
                <a:latin typeface="Open Sans"/>
              </a:rPr>
              <a:t>Com</a:t>
            </a:r>
            <a:r>
              <a:rPr lang="es-ES" sz="3600" b="0" strike="noStrike" spc="-1" dirty="0">
                <a:solidFill>
                  <a:srgbClr val="465E9C"/>
                </a:solidFill>
                <a:latin typeface="Open Sans"/>
              </a:rPr>
              <a:t> </a:t>
            </a:r>
            <a:r>
              <a:rPr lang="es-ES" sz="3600" b="0" strike="noStrike" spc="-1" dirty="0" err="1">
                <a:solidFill>
                  <a:srgbClr val="465E9C"/>
                </a:solidFill>
                <a:latin typeface="Open Sans"/>
              </a:rPr>
              <a:t>s’inicia</a:t>
            </a:r>
            <a:r>
              <a:rPr lang="es-ES" sz="3600" b="0" strike="noStrike" spc="-1" dirty="0">
                <a:solidFill>
                  <a:srgbClr val="465E9C"/>
                </a:solidFill>
                <a:latin typeface="Open Sans"/>
              </a:rPr>
              <a:t>?</a:t>
            </a:r>
            <a:endParaRPr lang="es-E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691640" y="1917000"/>
            <a:ext cx="5895720" cy="3839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Open Sans"/>
              </a:rPr>
              <a:t>     </a:t>
            </a:r>
            <a:r>
              <a:rPr lang="es-ES" sz="2400" b="1" strike="noStrike" spc="-1">
                <a:solidFill>
                  <a:srgbClr val="000000"/>
                </a:solidFill>
                <a:latin typeface="Open Sans"/>
              </a:rPr>
              <a:t>PROGRAMA: </a:t>
            </a:r>
            <a:r>
              <a:rPr lang="es-ES" sz="2400" b="1" strike="noStrike" spc="-1">
                <a:solidFill>
                  <a:srgbClr val="465E9C"/>
                </a:solidFill>
                <a:latin typeface="Open Sans"/>
              </a:rPr>
              <a:t>MOU-TE AMB SALUT</a:t>
            </a:r>
            <a:endParaRPr lang="ca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Open Sans"/>
              </a:rPr>
              <a:t>Arrel de la pandèmia arribem a un confinament.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Open Sans"/>
              </a:rPr>
              <a:t>Desencadena                     aïllament social,   inactivitat                                                       física, sedentarisme,… </a:t>
            </a:r>
            <a:endParaRPr lang="ca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Open Sans"/>
              </a:rPr>
              <a:t> agreuja malalties com diabetes, hipertensió, obesitat, pèrdua de massa ossea,….</a:t>
            </a:r>
            <a:endParaRPr lang="ca-ES" sz="18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3420000" y="31651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A023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5559120" y="4149000"/>
            <a:ext cx="647640" cy="664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A023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" y="828932"/>
            <a:ext cx="1801520" cy="72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095480" y="81756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ca-ES" sz="3600" b="1" strike="noStrike" spc="-1">
                <a:solidFill>
                  <a:srgbClr val="465E9C"/>
                </a:solidFill>
                <a:latin typeface="Open Sans"/>
                <a:ea typeface="Open Sans"/>
              </a:rPr>
              <a:t>Com podem ajudar ?</a:t>
            </a:r>
            <a:endParaRPr lang="es-E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463760" y="2119320"/>
            <a:ext cx="6348240" cy="3973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a-ES" sz="2400" b="1" strike="noStrike" spc="-1">
                <a:solidFill>
                  <a:srgbClr val="465E9C"/>
                </a:solidFill>
                <a:latin typeface="Open Sans"/>
                <a:ea typeface="Open Sans"/>
              </a:rPr>
              <a:t>Cream un programa destinat a persones adultes per fomentar  hàbits de vida saludable. 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ca-ES" sz="2400" b="1" strike="noStrike" spc="-1">
                <a:solidFill>
                  <a:srgbClr val="465E9C"/>
                </a:solidFill>
                <a:latin typeface="Open Sans"/>
                <a:ea typeface="Open Sans"/>
              </a:rPr>
              <a:t>Volem un envelliment actiu!!!!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ca-ES" sz="18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Segons l’OMS (Organització Mundial de la Salut), l’envelliment actiu es defineix com el procés en el qual s’optimitzen les oportunitats de benestar físic, social i mental durant tota la vida, per tal d’ampliar l’esperança de vida, la productivitat i la qualitat de vida en la vellesa.</a:t>
            </a:r>
            <a:endParaRPr lang="es-ES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0" y="817560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116000" y="91800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600" b="0" strike="noStrike" spc="-1" dirty="0" err="1">
                <a:solidFill>
                  <a:srgbClr val="465E9C"/>
                </a:solidFill>
                <a:latin typeface="Open Sans"/>
              </a:rPr>
              <a:t>Objectius</a:t>
            </a:r>
            <a:r>
              <a:rPr lang="es-ES" sz="3600" b="0" strike="noStrike" spc="-1" dirty="0">
                <a:solidFill>
                  <a:srgbClr val="465E9C"/>
                </a:solidFill>
                <a:latin typeface="Open Sans"/>
              </a:rPr>
              <a:t> del </a:t>
            </a:r>
            <a:r>
              <a:rPr lang="es-ES" sz="3600" b="0" strike="noStrike" spc="-1" dirty="0" smtClean="0">
                <a:solidFill>
                  <a:srgbClr val="465E9C"/>
                </a:solidFill>
                <a:latin typeface="Open Sans"/>
              </a:rPr>
              <a:t>programa</a:t>
            </a:r>
            <a:endParaRPr lang="es-E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116000" y="2119320"/>
            <a:ext cx="684000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Promoció d’hàbits de vida saludables.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Millora la qualitat de vida.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Fomentar l’exercici físic i crear adherència.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21" name="Picture 3"/>
          <p:cNvPicPr/>
          <p:nvPr/>
        </p:nvPicPr>
        <p:blipFill>
          <a:blip r:embed="rId2"/>
          <a:stretch/>
        </p:blipFill>
        <p:spPr>
          <a:xfrm>
            <a:off x="2811960" y="3573000"/>
            <a:ext cx="3571920" cy="1999800"/>
          </a:xfrm>
          <a:prstGeom prst="rect">
            <a:avLst/>
          </a:prstGeom>
          <a:ln w="9525"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" y="836640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095660" y="99486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/>
            <a:r>
              <a:rPr lang="es-ES" sz="3600" b="0" strike="noStrike" spc="-1" dirty="0" err="1" smtClean="0">
                <a:solidFill>
                  <a:srgbClr val="465E9C"/>
                </a:solidFill>
                <a:latin typeface="Open Sans"/>
              </a:rPr>
              <a:t>Objectius</a:t>
            </a:r>
            <a:r>
              <a:rPr lang="es-ES" sz="3600" b="0" strike="noStrike" spc="-1" dirty="0" smtClean="0">
                <a:solidFill>
                  <a:srgbClr val="465E9C"/>
                </a:solidFill>
                <a:latin typeface="Open Sans"/>
              </a:rPr>
              <a:t> del programa</a:t>
            </a:r>
            <a:endParaRPr lang="es-ES" sz="3600" spc="-1" dirty="0">
              <a:solidFill>
                <a:srgbClr val="000000"/>
              </a:solidFill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463760" y="2119320"/>
            <a:ext cx="619560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Prevenir </a:t>
            </a:r>
            <a:r>
              <a:rPr lang="es-ES" sz="2400" b="0" strike="noStrike" spc="-1">
                <a:solidFill>
                  <a:srgbClr val="000000"/>
                </a:solidFill>
                <a:latin typeface="Open Sans"/>
              </a:rPr>
              <a:t>l'envelliment. 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Conèixer les pautes de com envellir de manera sana i activa.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3148920" y="3474360"/>
            <a:ext cx="2857320" cy="2356920"/>
          </a:xfrm>
          <a:prstGeom prst="rect">
            <a:avLst/>
          </a:prstGeom>
          <a:ln w="9525"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" y="817560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095480" y="81756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/>
            <a:r>
              <a:rPr lang="es-ES" sz="3600" b="0" strike="noStrike" spc="-1" dirty="0" err="1" smtClean="0">
                <a:solidFill>
                  <a:srgbClr val="465E9C"/>
                </a:solidFill>
                <a:latin typeface="Open Sans"/>
              </a:rPr>
              <a:t>Objectius</a:t>
            </a:r>
            <a:r>
              <a:rPr lang="es-ES" sz="3600" b="0" strike="noStrike" spc="-1" dirty="0" smtClean="0">
                <a:solidFill>
                  <a:srgbClr val="465E9C"/>
                </a:solidFill>
                <a:latin typeface="Open Sans"/>
              </a:rPr>
              <a:t> del programa</a:t>
            </a:r>
            <a:endParaRPr lang="es-ES" sz="3600" spc="-1" dirty="0">
              <a:solidFill>
                <a:srgbClr val="000000"/>
              </a:solidFill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1463760" y="1845000"/>
            <a:ext cx="6195600" cy="3877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Reducció del                                   sedentarisme. 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Times New Roman"/>
              <a:buChar char="-"/>
              <a:tabLst>
                <a:tab pos="0" algn="l"/>
              </a:tabLst>
            </a:pPr>
            <a:r>
              <a:rPr lang="ca-ES" sz="2400" b="0" strike="noStrike" spc="-1">
                <a:solidFill>
                  <a:srgbClr val="000000"/>
                </a:solidFill>
                <a:latin typeface="Open Sans"/>
              </a:rPr>
              <a:t>Reduir el cost de la inactivitat física per als sistemes de salut i de la societat.</a:t>
            </a:r>
            <a:endParaRPr lang="es-ES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33" name="Picture 2"/>
          <p:cNvPicPr/>
          <p:nvPr/>
        </p:nvPicPr>
        <p:blipFill>
          <a:blip r:embed="rId3"/>
          <a:stretch/>
        </p:blipFill>
        <p:spPr>
          <a:xfrm>
            <a:off x="4593240" y="1800000"/>
            <a:ext cx="2517774" cy="1680047"/>
          </a:xfrm>
          <a:prstGeom prst="rect">
            <a:avLst/>
          </a:prstGeom>
          <a:ln w="9525">
            <a:noFill/>
          </a:ln>
        </p:spPr>
      </p:pic>
      <p:pic>
        <p:nvPicPr>
          <p:cNvPr id="234" name="Imatge 1"/>
          <p:cNvPicPr/>
          <p:nvPr/>
        </p:nvPicPr>
        <p:blipFill>
          <a:blip r:embed="rId4"/>
          <a:srcRect l="9999" r="9999"/>
          <a:stretch/>
        </p:blipFill>
        <p:spPr>
          <a:xfrm>
            <a:off x="3121560" y="4534560"/>
            <a:ext cx="2880000" cy="1266480"/>
          </a:xfrm>
          <a:prstGeom prst="rect">
            <a:avLst/>
          </a:prstGeom>
          <a:ln w="0"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775876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092240" y="995040"/>
            <a:ext cx="6963840" cy="1201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4000" b="0" strike="noStrike" spc="-1">
                <a:solidFill>
                  <a:srgbClr val="465E9C"/>
                </a:solidFill>
                <a:latin typeface="Open Sans"/>
              </a:rPr>
              <a:t>A qui va dirigit?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476360" y="2333880"/>
            <a:ext cx="6195600" cy="36032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GRUPS D’ADULTS: </a:t>
            </a:r>
            <a:r>
              <a:rPr dirty="0"/>
              <a:t/>
            </a:r>
            <a:br>
              <a:rPr dirty="0"/>
            </a:br>
            <a:r>
              <a:rPr lang="es-ES" sz="2000" b="0" strike="noStrike" spc="-1" dirty="0">
                <a:solidFill>
                  <a:srgbClr val="465E9C"/>
                </a:solidFill>
                <a:latin typeface="Open Sans"/>
                <a:ea typeface="Open Sans"/>
              </a:rPr>
              <a:t>De 40 a 60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  <a:ea typeface="Open Sans"/>
              </a:rPr>
              <a:t>anys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  <a:ea typeface="Open Sans"/>
              </a:rPr>
              <a:t>. </a:t>
            </a:r>
            <a:endParaRPr lang="es-ES" sz="20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 marL="272880" indent="-2725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s-ES" sz="2000" b="0" strike="noStrike" spc="-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s-E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GRUPS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Open Sans"/>
                <a:ea typeface="Open Sans"/>
              </a:rPr>
              <a:t>D’ADULTS </a:t>
            </a:r>
            <a:r>
              <a:rPr lang="es-E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MAJORS: </a:t>
            </a:r>
            <a:r>
              <a:rPr dirty="0"/>
              <a:t/>
            </a:r>
            <a:br>
              <a:rPr dirty="0"/>
            </a:br>
            <a:r>
              <a:rPr lang="es-ES" sz="2000" b="0" strike="noStrike" spc="-1" dirty="0">
                <a:solidFill>
                  <a:srgbClr val="465E9C"/>
                </a:solidFill>
                <a:latin typeface="Open Sans"/>
                <a:ea typeface="Open Sans"/>
              </a:rPr>
              <a:t>A partir de 60 </a:t>
            </a:r>
            <a:r>
              <a:rPr lang="es-ES" sz="2000" b="0" strike="noStrike" spc="-1" dirty="0" err="1">
                <a:solidFill>
                  <a:srgbClr val="465E9C"/>
                </a:solidFill>
                <a:latin typeface="Open Sans"/>
                <a:ea typeface="Open Sans"/>
              </a:rPr>
              <a:t>anys</a:t>
            </a:r>
            <a:r>
              <a:rPr lang="es-ES" sz="2000" b="0" strike="noStrike" spc="-1" dirty="0">
                <a:solidFill>
                  <a:srgbClr val="465E9C"/>
                </a:solidFill>
                <a:latin typeface="Open Sans"/>
                <a:ea typeface="Open Sans"/>
              </a:rPr>
              <a:t>.</a:t>
            </a:r>
            <a:endParaRPr lang="es-ES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40" name="Picture 2"/>
          <p:cNvPicPr/>
          <p:nvPr/>
        </p:nvPicPr>
        <p:blipFill>
          <a:blip r:embed="rId2"/>
          <a:stretch/>
        </p:blipFill>
        <p:spPr>
          <a:xfrm>
            <a:off x="5292000" y="2162880"/>
            <a:ext cx="2179440" cy="1252080"/>
          </a:xfrm>
          <a:prstGeom prst="rect">
            <a:avLst/>
          </a:prstGeom>
          <a:ln w="9525">
            <a:noFill/>
          </a:ln>
        </p:spPr>
      </p:pic>
      <p:pic>
        <p:nvPicPr>
          <p:cNvPr id="241" name="Picture 3"/>
          <p:cNvPicPr/>
          <p:nvPr/>
        </p:nvPicPr>
        <p:blipFill>
          <a:blip r:embed="rId3"/>
          <a:stretch/>
        </p:blipFill>
        <p:spPr>
          <a:xfrm>
            <a:off x="5292000" y="3750480"/>
            <a:ext cx="2204640" cy="1693440"/>
          </a:xfrm>
          <a:prstGeom prst="rect">
            <a:avLst/>
          </a:prstGeom>
          <a:ln w="9525"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0" y="857520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095480" y="992520"/>
            <a:ext cx="6963840" cy="1110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ca-ES" sz="3600" b="0" strike="noStrike" spc="-1">
                <a:solidFill>
                  <a:srgbClr val="465E9C"/>
                </a:solidFill>
                <a:latin typeface="Open Sans"/>
              </a:rPr>
              <a:t>BENEFICIS EDAT ADULTA</a:t>
            </a:r>
            <a:r>
              <a:t/>
            </a:r>
            <a:br/>
            <a:r>
              <a:rPr lang="ca-ES" sz="2000" b="0" strike="noStrike" spc="-1">
                <a:solidFill>
                  <a:srgbClr val="000000"/>
                </a:solidFill>
                <a:latin typeface="Open Sans"/>
              </a:rPr>
              <a:t>Segons el COLEF i el COPIB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Contenidor de contingut 3"/>
          <p:cNvPicPr/>
          <p:nvPr/>
        </p:nvPicPr>
        <p:blipFill>
          <a:blip r:embed="rId2"/>
          <a:stretch/>
        </p:blipFill>
        <p:spPr>
          <a:xfrm>
            <a:off x="1840680" y="2087280"/>
            <a:ext cx="5473440" cy="3870000"/>
          </a:xfrm>
          <a:prstGeom prst="rect">
            <a:avLst/>
          </a:prstGeom>
          <a:ln w="9525"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933480" y="595764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MOU-TE AMB SALUT</a:t>
            </a:r>
            <a:endParaRPr lang="ca-ES" sz="1200" b="0" strike="noStrike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4270320" y="5947560"/>
            <a:ext cx="380952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es-ES" sz="1200" b="1" strike="noStrike" spc="-1">
                <a:solidFill>
                  <a:srgbClr val="465E9C"/>
                </a:solidFill>
                <a:latin typeface="Open Sans"/>
                <a:ea typeface="Open Sans"/>
              </a:rPr>
              <a:t>esports.conselldemallorca.cat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" y="779181"/>
            <a:ext cx="1385796" cy="55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7363</TotalTime>
  <Words>372</Words>
  <Application>Microsoft Office PowerPoint</Application>
  <PresentationFormat>Presentació en pantalla (4:3)</PresentationFormat>
  <Paragraphs>100</Paragraphs>
  <Slides>15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12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15</vt:i4>
      </vt:variant>
    </vt:vector>
  </HeadingPairs>
  <TitlesOfParts>
    <vt:vector size="30" baseType="lpstr">
      <vt:lpstr>Arial</vt:lpstr>
      <vt:lpstr>Brush Script MT</vt:lpstr>
      <vt:lpstr>Calibri</vt:lpstr>
      <vt:lpstr>Constantia</vt:lpstr>
      <vt:lpstr>DejaVu Sans</vt:lpstr>
      <vt:lpstr>Franklin Gothic Book</vt:lpstr>
      <vt:lpstr>Open Sans</vt:lpstr>
      <vt:lpstr>Open Sans Light</vt:lpstr>
      <vt:lpstr>Rage Italic</vt:lpstr>
      <vt:lpstr>Symbol</vt:lpstr>
      <vt:lpstr>Times New Roman</vt:lpstr>
      <vt:lpstr>Wingdings</vt:lpstr>
      <vt:lpstr>Office Theme</vt:lpstr>
      <vt:lpstr>Office Theme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MOU-TE AMB SALUT SALUT</dc:title>
  <dc:subject/>
  <dc:creator>Usuario</dc:creator>
  <dc:description/>
  <cp:lastModifiedBy>SSabater</cp:lastModifiedBy>
  <cp:revision>106</cp:revision>
  <dcterms:created xsi:type="dcterms:W3CDTF">2020-12-04T10:24:55Z</dcterms:created>
  <dcterms:modified xsi:type="dcterms:W3CDTF">2023-08-01T09:34:30Z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Presentació en pantalla (4:3)</vt:lpwstr>
  </property>
  <property fmtid="{D5CDD505-2E9C-101B-9397-08002B2CF9AE}" pid="4" name="Slides">
    <vt:i4>16</vt:i4>
  </property>
</Properties>
</file>